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9" autoAdjust="0"/>
    <p:restoredTop sz="94660"/>
  </p:normalViewPr>
  <p:slideViewPr>
    <p:cSldViewPr snapToGrid="0">
      <p:cViewPr varScale="1">
        <p:scale>
          <a:sx n="74" d="100"/>
          <a:sy n="74" d="100"/>
        </p:scale>
        <p:origin x="10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08533D7-2DBA-4D3E-AC51-A9EF8C8C9AF5}"/>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xmlns="" id="{E2BA9D6C-73E6-42CE-BEB9-7C721993890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xmlns="" id="{091D2C30-C914-4119-B042-49C29C4C11B6}"/>
              </a:ext>
            </a:extLst>
          </p:cNvPr>
          <p:cNvSpPr>
            <a:spLocks noGrp="1"/>
          </p:cNvSpPr>
          <p:nvPr>
            <p:ph type="dt" sz="half" idx="10"/>
          </p:nvPr>
        </p:nvSpPr>
        <p:spPr/>
        <p:txBody>
          <a:bodyPr/>
          <a:lstStyle/>
          <a:p>
            <a:fld id="{9C79C9CC-E7EA-42A1-85E0-258B67F7CE56}" type="datetimeFigureOut">
              <a:rPr kumimoji="1" lang="ja-JP" altLang="en-US" smtClean="0"/>
              <a:t>2020/3/2</a:t>
            </a:fld>
            <a:endParaRPr kumimoji="1" lang="ja-JP" altLang="en-US"/>
          </a:p>
        </p:txBody>
      </p:sp>
      <p:sp>
        <p:nvSpPr>
          <p:cNvPr id="5" name="フッター プレースホルダー 4">
            <a:extLst>
              <a:ext uri="{FF2B5EF4-FFF2-40B4-BE49-F238E27FC236}">
                <a16:creationId xmlns:a16="http://schemas.microsoft.com/office/drawing/2014/main" xmlns="" id="{C82A217D-BEC1-45F1-8E3E-0FB0F069E05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6F64EEEA-FB06-4E03-860E-284C53315F25}"/>
              </a:ext>
            </a:extLst>
          </p:cNvPr>
          <p:cNvSpPr>
            <a:spLocks noGrp="1"/>
          </p:cNvSpPr>
          <p:nvPr>
            <p:ph type="sldNum" sz="quarter" idx="12"/>
          </p:nvPr>
        </p:nvSpPr>
        <p:spPr/>
        <p:txBody>
          <a:bodyPr/>
          <a:lstStyle/>
          <a:p>
            <a:fld id="{5DF9C966-20CA-4BE4-8DEA-6EB922D73D45}" type="slidenum">
              <a:rPr kumimoji="1" lang="ja-JP" altLang="en-US" smtClean="0"/>
              <a:t>‹#›</a:t>
            </a:fld>
            <a:endParaRPr kumimoji="1" lang="ja-JP" altLang="en-US"/>
          </a:p>
        </p:txBody>
      </p:sp>
    </p:spTree>
    <p:extLst>
      <p:ext uri="{BB962C8B-B14F-4D97-AF65-F5344CB8AC3E}">
        <p14:creationId xmlns:p14="http://schemas.microsoft.com/office/powerpoint/2010/main" val="2990911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FA68337-C88B-4238-9720-3AEA177F490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FACAF920-638D-422F-A69A-35841BDDFBA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D6580E78-1824-4561-8846-F919D8C7FE43}"/>
              </a:ext>
            </a:extLst>
          </p:cNvPr>
          <p:cNvSpPr>
            <a:spLocks noGrp="1"/>
          </p:cNvSpPr>
          <p:nvPr>
            <p:ph type="dt" sz="half" idx="10"/>
          </p:nvPr>
        </p:nvSpPr>
        <p:spPr/>
        <p:txBody>
          <a:bodyPr/>
          <a:lstStyle/>
          <a:p>
            <a:fld id="{9C79C9CC-E7EA-42A1-85E0-258B67F7CE56}" type="datetimeFigureOut">
              <a:rPr kumimoji="1" lang="ja-JP" altLang="en-US" smtClean="0"/>
              <a:t>2020/3/2</a:t>
            </a:fld>
            <a:endParaRPr kumimoji="1" lang="ja-JP" altLang="en-US"/>
          </a:p>
        </p:txBody>
      </p:sp>
      <p:sp>
        <p:nvSpPr>
          <p:cNvPr id="5" name="フッター プレースホルダー 4">
            <a:extLst>
              <a:ext uri="{FF2B5EF4-FFF2-40B4-BE49-F238E27FC236}">
                <a16:creationId xmlns:a16="http://schemas.microsoft.com/office/drawing/2014/main" xmlns="" id="{53259BEE-E39F-4B5A-AB13-E5DF8C7AA41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7C70E692-D400-4B97-88F5-F99CB6A50C89}"/>
              </a:ext>
            </a:extLst>
          </p:cNvPr>
          <p:cNvSpPr>
            <a:spLocks noGrp="1"/>
          </p:cNvSpPr>
          <p:nvPr>
            <p:ph type="sldNum" sz="quarter" idx="12"/>
          </p:nvPr>
        </p:nvSpPr>
        <p:spPr/>
        <p:txBody>
          <a:bodyPr/>
          <a:lstStyle/>
          <a:p>
            <a:fld id="{5DF9C966-20CA-4BE4-8DEA-6EB922D73D45}" type="slidenum">
              <a:rPr kumimoji="1" lang="ja-JP" altLang="en-US" smtClean="0"/>
              <a:t>‹#›</a:t>
            </a:fld>
            <a:endParaRPr kumimoji="1" lang="ja-JP" altLang="en-US"/>
          </a:p>
        </p:txBody>
      </p:sp>
    </p:spTree>
    <p:extLst>
      <p:ext uri="{BB962C8B-B14F-4D97-AF65-F5344CB8AC3E}">
        <p14:creationId xmlns:p14="http://schemas.microsoft.com/office/powerpoint/2010/main" val="1517341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xmlns="" id="{F53516D7-2DC3-4A60-8511-B3042E7DDEC6}"/>
              </a:ext>
            </a:extLst>
          </p:cNvPr>
          <p:cNvSpPr>
            <a:spLocks noGrp="1"/>
          </p:cNvSpPr>
          <p:nvPr>
            <p:ph type="title" orient="vert"/>
          </p:nvPr>
        </p:nvSpPr>
        <p:spPr>
          <a:xfrm>
            <a:off x="6543676"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A1C94DF7-2C61-430F-A9FA-AB5F3AE006D3}"/>
              </a:ext>
            </a:extLst>
          </p:cNvPr>
          <p:cNvSpPr>
            <a:spLocks noGrp="1"/>
          </p:cNvSpPr>
          <p:nvPr>
            <p:ph type="body" orient="vert" idx="1"/>
          </p:nvPr>
        </p:nvSpPr>
        <p:spPr>
          <a:xfrm>
            <a:off x="628651"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A52A384B-A6F8-409A-8D1A-4DEBC8501FB2}"/>
              </a:ext>
            </a:extLst>
          </p:cNvPr>
          <p:cNvSpPr>
            <a:spLocks noGrp="1"/>
          </p:cNvSpPr>
          <p:nvPr>
            <p:ph type="dt" sz="half" idx="10"/>
          </p:nvPr>
        </p:nvSpPr>
        <p:spPr/>
        <p:txBody>
          <a:bodyPr/>
          <a:lstStyle/>
          <a:p>
            <a:fld id="{9C79C9CC-E7EA-42A1-85E0-258B67F7CE56}" type="datetimeFigureOut">
              <a:rPr kumimoji="1" lang="ja-JP" altLang="en-US" smtClean="0"/>
              <a:t>2020/3/2</a:t>
            </a:fld>
            <a:endParaRPr kumimoji="1" lang="ja-JP" altLang="en-US"/>
          </a:p>
        </p:txBody>
      </p:sp>
      <p:sp>
        <p:nvSpPr>
          <p:cNvPr id="5" name="フッター プレースホルダー 4">
            <a:extLst>
              <a:ext uri="{FF2B5EF4-FFF2-40B4-BE49-F238E27FC236}">
                <a16:creationId xmlns:a16="http://schemas.microsoft.com/office/drawing/2014/main" xmlns="" id="{0909C2F5-9FB6-44AA-83CB-01F63E25D8E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847BA768-5063-4B8F-9710-7DBE5D0B20C9}"/>
              </a:ext>
            </a:extLst>
          </p:cNvPr>
          <p:cNvSpPr>
            <a:spLocks noGrp="1"/>
          </p:cNvSpPr>
          <p:nvPr>
            <p:ph type="sldNum" sz="quarter" idx="12"/>
          </p:nvPr>
        </p:nvSpPr>
        <p:spPr/>
        <p:txBody>
          <a:bodyPr/>
          <a:lstStyle/>
          <a:p>
            <a:fld id="{5DF9C966-20CA-4BE4-8DEA-6EB922D73D45}" type="slidenum">
              <a:rPr kumimoji="1" lang="ja-JP" altLang="en-US" smtClean="0"/>
              <a:t>‹#›</a:t>
            </a:fld>
            <a:endParaRPr kumimoji="1" lang="ja-JP" altLang="en-US"/>
          </a:p>
        </p:txBody>
      </p:sp>
    </p:spTree>
    <p:extLst>
      <p:ext uri="{BB962C8B-B14F-4D97-AF65-F5344CB8AC3E}">
        <p14:creationId xmlns:p14="http://schemas.microsoft.com/office/powerpoint/2010/main" val="4017365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2DA045F-897D-46C0-9220-7272A0955896}"/>
              </a:ext>
            </a:extLst>
          </p:cNvPr>
          <p:cNvSpPr>
            <a:spLocks noGrp="1"/>
          </p:cNvSpPr>
          <p:nvPr>
            <p:ph type="title"/>
          </p:nvPr>
        </p:nvSpPr>
        <p:spPr/>
        <p:txBody>
          <a:bodyPr/>
          <a:lstStyle/>
          <a:p>
            <a:r>
              <a:rPr kumimoji="1" lang="ja-JP" altLang="en-US"/>
              <a:t>マスター タイトルの書式設定</a:t>
            </a:r>
            <a:endParaRPr kumimoji="1" lang="ja-JP" altLang="en-US" dirty="0"/>
          </a:p>
        </p:txBody>
      </p:sp>
      <p:sp>
        <p:nvSpPr>
          <p:cNvPr id="3" name="コンテンツ プレースホルダー 2">
            <a:extLst>
              <a:ext uri="{FF2B5EF4-FFF2-40B4-BE49-F238E27FC236}">
                <a16:creationId xmlns:a16="http://schemas.microsoft.com/office/drawing/2014/main" xmlns="" id="{78322277-052F-47D7-9BE1-B86C26EFB94F}"/>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7EE966D2-0D1F-44AA-8937-2DD465BAE51E}"/>
              </a:ext>
            </a:extLst>
          </p:cNvPr>
          <p:cNvSpPr>
            <a:spLocks noGrp="1"/>
          </p:cNvSpPr>
          <p:nvPr>
            <p:ph type="dt" sz="half" idx="10"/>
          </p:nvPr>
        </p:nvSpPr>
        <p:spPr/>
        <p:txBody>
          <a:bodyPr/>
          <a:lstStyle/>
          <a:p>
            <a:fld id="{9C79C9CC-E7EA-42A1-85E0-258B67F7CE56}" type="datetimeFigureOut">
              <a:rPr kumimoji="1" lang="ja-JP" altLang="en-US" smtClean="0"/>
              <a:t>2020/3/2</a:t>
            </a:fld>
            <a:endParaRPr kumimoji="1" lang="ja-JP" altLang="en-US"/>
          </a:p>
        </p:txBody>
      </p:sp>
      <p:sp>
        <p:nvSpPr>
          <p:cNvPr id="5" name="フッター プレースホルダー 4">
            <a:extLst>
              <a:ext uri="{FF2B5EF4-FFF2-40B4-BE49-F238E27FC236}">
                <a16:creationId xmlns:a16="http://schemas.microsoft.com/office/drawing/2014/main" xmlns="" id="{2B476546-EA70-4472-B6D2-9B6237BED6A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F40B6DAF-A29E-4CF2-85CB-33A64C8D462A}"/>
              </a:ext>
            </a:extLst>
          </p:cNvPr>
          <p:cNvSpPr>
            <a:spLocks noGrp="1"/>
          </p:cNvSpPr>
          <p:nvPr>
            <p:ph type="sldNum" sz="quarter" idx="12"/>
          </p:nvPr>
        </p:nvSpPr>
        <p:spPr/>
        <p:txBody>
          <a:bodyPr/>
          <a:lstStyle/>
          <a:p>
            <a:fld id="{5DF9C966-20CA-4BE4-8DEA-6EB922D73D45}" type="slidenum">
              <a:rPr kumimoji="1" lang="ja-JP" altLang="en-US" smtClean="0"/>
              <a:t>‹#›</a:t>
            </a:fld>
            <a:endParaRPr kumimoji="1" lang="ja-JP" altLang="en-US"/>
          </a:p>
        </p:txBody>
      </p:sp>
    </p:spTree>
    <p:extLst>
      <p:ext uri="{BB962C8B-B14F-4D97-AF65-F5344CB8AC3E}">
        <p14:creationId xmlns:p14="http://schemas.microsoft.com/office/powerpoint/2010/main" val="398518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DAFF73AD-19C6-467D-97FB-F5677AFC7866}"/>
              </a:ext>
            </a:extLst>
          </p:cNvPr>
          <p:cNvSpPr>
            <a:spLocks noGrp="1"/>
          </p:cNvSpPr>
          <p:nvPr>
            <p:ph type="title"/>
          </p:nvPr>
        </p:nvSpPr>
        <p:spPr>
          <a:xfrm>
            <a:off x="623888" y="1709741"/>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116E030F-BB97-4E5E-909D-56E21C118655}"/>
              </a:ext>
            </a:extLst>
          </p:cNvPr>
          <p:cNvSpPr>
            <a:spLocks noGrp="1"/>
          </p:cNvSpPr>
          <p:nvPr>
            <p:ph type="body" idx="1"/>
          </p:nvPr>
        </p:nvSpPr>
        <p:spPr>
          <a:xfrm>
            <a:off x="623888" y="4589466"/>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xmlns="" id="{C3EC1635-83E0-4FEC-BEF3-A42F923C12EA}"/>
              </a:ext>
            </a:extLst>
          </p:cNvPr>
          <p:cNvSpPr>
            <a:spLocks noGrp="1"/>
          </p:cNvSpPr>
          <p:nvPr>
            <p:ph type="dt" sz="half" idx="10"/>
          </p:nvPr>
        </p:nvSpPr>
        <p:spPr/>
        <p:txBody>
          <a:bodyPr/>
          <a:lstStyle/>
          <a:p>
            <a:fld id="{9C79C9CC-E7EA-42A1-85E0-258B67F7CE56}" type="datetimeFigureOut">
              <a:rPr kumimoji="1" lang="ja-JP" altLang="en-US" smtClean="0"/>
              <a:t>2020/3/2</a:t>
            </a:fld>
            <a:endParaRPr kumimoji="1" lang="ja-JP" altLang="en-US"/>
          </a:p>
        </p:txBody>
      </p:sp>
      <p:sp>
        <p:nvSpPr>
          <p:cNvPr id="5" name="フッター プレースホルダー 4">
            <a:extLst>
              <a:ext uri="{FF2B5EF4-FFF2-40B4-BE49-F238E27FC236}">
                <a16:creationId xmlns:a16="http://schemas.microsoft.com/office/drawing/2014/main" xmlns="" id="{F76855EB-8069-4784-B0B3-EB29155CE0C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63F74D10-C617-4B13-8C23-25A8FA0EA940}"/>
              </a:ext>
            </a:extLst>
          </p:cNvPr>
          <p:cNvSpPr>
            <a:spLocks noGrp="1"/>
          </p:cNvSpPr>
          <p:nvPr>
            <p:ph type="sldNum" sz="quarter" idx="12"/>
          </p:nvPr>
        </p:nvSpPr>
        <p:spPr/>
        <p:txBody>
          <a:bodyPr/>
          <a:lstStyle/>
          <a:p>
            <a:fld id="{5DF9C966-20CA-4BE4-8DEA-6EB922D73D45}" type="slidenum">
              <a:rPr kumimoji="1" lang="ja-JP" altLang="en-US" smtClean="0"/>
              <a:t>‹#›</a:t>
            </a:fld>
            <a:endParaRPr kumimoji="1" lang="ja-JP" altLang="en-US"/>
          </a:p>
        </p:txBody>
      </p:sp>
    </p:spTree>
    <p:extLst>
      <p:ext uri="{BB962C8B-B14F-4D97-AF65-F5344CB8AC3E}">
        <p14:creationId xmlns:p14="http://schemas.microsoft.com/office/powerpoint/2010/main" val="2119077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125FED4C-3F4A-4364-8287-20381A9639D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33E2FF77-AF60-4541-9746-8321531A4B45}"/>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xmlns="" id="{3C2A6E5B-5BDA-4413-80C9-EAE9DAADE582}"/>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xmlns="" id="{5425B3FB-95F8-4C75-B7AD-541F6C9A697A}"/>
              </a:ext>
            </a:extLst>
          </p:cNvPr>
          <p:cNvSpPr>
            <a:spLocks noGrp="1"/>
          </p:cNvSpPr>
          <p:nvPr>
            <p:ph type="dt" sz="half" idx="10"/>
          </p:nvPr>
        </p:nvSpPr>
        <p:spPr/>
        <p:txBody>
          <a:bodyPr/>
          <a:lstStyle/>
          <a:p>
            <a:fld id="{9C79C9CC-E7EA-42A1-85E0-258B67F7CE56}" type="datetimeFigureOut">
              <a:rPr kumimoji="1" lang="ja-JP" altLang="en-US" smtClean="0"/>
              <a:t>2020/3/2</a:t>
            </a:fld>
            <a:endParaRPr kumimoji="1" lang="ja-JP" altLang="en-US"/>
          </a:p>
        </p:txBody>
      </p:sp>
      <p:sp>
        <p:nvSpPr>
          <p:cNvPr id="6" name="フッター プレースホルダー 5">
            <a:extLst>
              <a:ext uri="{FF2B5EF4-FFF2-40B4-BE49-F238E27FC236}">
                <a16:creationId xmlns:a16="http://schemas.microsoft.com/office/drawing/2014/main" xmlns="" id="{64A9FB68-49AC-4A5A-A500-D7F2544EA85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F1DEC59D-F9A9-43DC-9888-06DA1A046C8E}"/>
              </a:ext>
            </a:extLst>
          </p:cNvPr>
          <p:cNvSpPr>
            <a:spLocks noGrp="1"/>
          </p:cNvSpPr>
          <p:nvPr>
            <p:ph type="sldNum" sz="quarter" idx="12"/>
          </p:nvPr>
        </p:nvSpPr>
        <p:spPr/>
        <p:txBody>
          <a:bodyPr/>
          <a:lstStyle/>
          <a:p>
            <a:fld id="{5DF9C966-20CA-4BE4-8DEA-6EB922D73D45}" type="slidenum">
              <a:rPr kumimoji="1" lang="ja-JP" altLang="en-US" smtClean="0"/>
              <a:t>‹#›</a:t>
            </a:fld>
            <a:endParaRPr kumimoji="1" lang="ja-JP" altLang="en-US"/>
          </a:p>
        </p:txBody>
      </p:sp>
    </p:spTree>
    <p:extLst>
      <p:ext uri="{BB962C8B-B14F-4D97-AF65-F5344CB8AC3E}">
        <p14:creationId xmlns:p14="http://schemas.microsoft.com/office/powerpoint/2010/main" val="123557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2C43151-4F0F-4EF4-A44B-F2EFCFE7D510}"/>
              </a:ext>
            </a:extLst>
          </p:cNvPr>
          <p:cNvSpPr>
            <a:spLocks noGrp="1"/>
          </p:cNvSpPr>
          <p:nvPr>
            <p:ph type="title"/>
          </p:nvPr>
        </p:nvSpPr>
        <p:spPr>
          <a:xfrm>
            <a:off x="629841" y="365128"/>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D3C55391-D711-4FB2-86F0-9C751E8565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xmlns="" id="{207837A0-7B0B-4FF1-97A5-773F010EDFE5}"/>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xmlns="" id="{40509552-5D6A-4EB6-9C47-DB1E009A681E}"/>
              </a:ext>
            </a:extLst>
          </p:cNvPr>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xmlns="" id="{84F2C200-7FAE-4789-82AA-64DED25F6076}"/>
              </a:ext>
            </a:extLst>
          </p:cNvPr>
          <p:cNvSpPr>
            <a:spLocks noGrp="1"/>
          </p:cNvSpPr>
          <p:nvPr>
            <p:ph sz="quarter" idx="4"/>
          </p:nvPr>
        </p:nvSpPr>
        <p:spPr>
          <a:xfrm>
            <a:off x="4629151"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9DAB2FEB-4370-485A-9643-0B12BCAF63F9}"/>
              </a:ext>
            </a:extLst>
          </p:cNvPr>
          <p:cNvSpPr>
            <a:spLocks noGrp="1"/>
          </p:cNvSpPr>
          <p:nvPr>
            <p:ph type="dt" sz="half" idx="10"/>
          </p:nvPr>
        </p:nvSpPr>
        <p:spPr/>
        <p:txBody>
          <a:bodyPr/>
          <a:lstStyle/>
          <a:p>
            <a:fld id="{9C79C9CC-E7EA-42A1-85E0-258B67F7CE56}" type="datetimeFigureOut">
              <a:rPr kumimoji="1" lang="ja-JP" altLang="en-US" smtClean="0"/>
              <a:t>2020/3/2</a:t>
            </a:fld>
            <a:endParaRPr kumimoji="1" lang="ja-JP" altLang="en-US"/>
          </a:p>
        </p:txBody>
      </p:sp>
      <p:sp>
        <p:nvSpPr>
          <p:cNvPr id="8" name="フッター プレースホルダー 7">
            <a:extLst>
              <a:ext uri="{FF2B5EF4-FFF2-40B4-BE49-F238E27FC236}">
                <a16:creationId xmlns:a16="http://schemas.microsoft.com/office/drawing/2014/main" xmlns="" id="{E2FEDF6E-C234-4AE5-96BB-1DC3D29C626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xmlns="" id="{F10C4FE0-FA7C-4CFC-A98D-1E03E90AD3FC}"/>
              </a:ext>
            </a:extLst>
          </p:cNvPr>
          <p:cNvSpPr>
            <a:spLocks noGrp="1"/>
          </p:cNvSpPr>
          <p:nvPr>
            <p:ph type="sldNum" sz="quarter" idx="12"/>
          </p:nvPr>
        </p:nvSpPr>
        <p:spPr/>
        <p:txBody>
          <a:bodyPr/>
          <a:lstStyle/>
          <a:p>
            <a:fld id="{5DF9C966-20CA-4BE4-8DEA-6EB922D73D45}" type="slidenum">
              <a:rPr kumimoji="1" lang="ja-JP" altLang="en-US" smtClean="0"/>
              <a:t>‹#›</a:t>
            </a:fld>
            <a:endParaRPr kumimoji="1" lang="ja-JP" altLang="en-US"/>
          </a:p>
        </p:txBody>
      </p:sp>
    </p:spTree>
    <p:extLst>
      <p:ext uri="{BB962C8B-B14F-4D97-AF65-F5344CB8AC3E}">
        <p14:creationId xmlns:p14="http://schemas.microsoft.com/office/powerpoint/2010/main" val="4293515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F2886534-2364-491C-81F5-E1A584F32B2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xmlns="" id="{771C884E-C4A8-47DE-A144-2ED3C0737233}"/>
              </a:ext>
            </a:extLst>
          </p:cNvPr>
          <p:cNvSpPr>
            <a:spLocks noGrp="1"/>
          </p:cNvSpPr>
          <p:nvPr>
            <p:ph type="dt" sz="half" idx="10"/>
          </p:nvPr>
        </p:nvSpPr>
        <p:spPr/>
        <p:txBody>
          <a:bodyPr/>
          <a:lstStyle/>
          <a:p>
            <a:fld id="{9C79C9CC-E7EA-42A1-85E0-258B67F7CE56}" type="datetimeFigureOut">
              <a:rPr kumimoji="1" lang="ja-JP" altLang="en-US" smtClean="0"/>
              <a:t>2020/3/2</a:t>
            </a:fld>
            <a:endParaRPr kumimoji="1" lang="ja-JP" altLang="en-US"/>
          </a:p>
        </p:txBody>
      </p:sp>
      <p:sp>
        <p:nvSpPr>
          <p:cNvPr id="4" name="フッター プレースホルダー 3">
            <a:extLst>
              <a:ext uri="{FF2B5EF4-FFF2-40B4-BE49-F238E27FC236}">
                <a16:creationId xmlns:a16="http://schemas.microsoft.com/office/drawing/2014/main" xmlns="" id="{425C726C-8380-4D5F-9528-464A0670287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xmlns="" id="{87F3EDF8-3415-4879-AAA0-86627AFA1574}"/>
              </a:ext>
            </a:extLst>
          </p:cNvPr>
          <p:cNvSpPr>
            <a:spLocks noGrp="1"/>
          </p:cNvSpPr>
          <p:nvPr>
            <p:ph type="sldNum" sz="quarter" idx="12"/>
          </p:nvPr>
        </p:nvSpPr>
        <p:spPr/>
        <p:txBody>
          <a:bodyPr/>
          <a:lstStyle/>
          <a:p>
            <a:fld id="{5DF9C966-20CA-4BE4-8DEA-6EB922D73D45}" type="slidenum">
              <a:rPr kumimoji="1" lang="ja-JP" altLang="en-US" smtClean="0"/>
              <a:t>‹#›</a:t>
            </a:fld>
            <a:endParaRPr kumimoji="1" lang="ja-JP" altLang="en-US"/>
          </a:p>
        </p:txBody>
      </p:sp>
    </p:spTree>
    <p:extLst>
      <p:ext uri="{BB962C8B-B14F-4D97-AF65-F5344CB8AC3E}">
        <p14:creationId xmlns:p14="http://schemas.microsoft.com/office/powerpoint/2010/main" val="3661535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xmlns="" id="{BC33E507-4A49-41AB-AAFB-171524F821EC}"/>
              </a:ext>
            </a:extLst>
          </p:cNvPr>
          <p:cNvSpPr>
            <a:spLocks noGrp="1"/>
          </p:cNvSpPr>
          <p:nvPr>
            <p:ph type="dt" sz="half" idx="10"/>
          </p:nvPr>
        </p:nvSpPr>
        <p:spPr/>
        <p:txBody>
          <a:bodyPr/>
          <a:lstStyle/>
          <a:p>
            <a:fld id="{9C79C9CC-E7EA-42A1-85E0-258B67F7CE56}" type="datetimeFigureOut">
              <a:rPr kumimoji="1" lang="ja-JP" altLang="en-US" smtClean="0"/>
              <a:t>2020/3/2</a:t>
            </a:fld>
            <a:endParaRPr kumimoji="1" lang="ja-JP" altLang="en-US"/>
          </a:p>
        </p:txBody>
      </p:sp>
      <p:sp>
        <p:nvSpPr>
          <p:cNvPr id="3" name="フッター プレースホルダー 2">
            <a:extLst>
              <a:ext uri="{FF2B5EF4-FFF2-40B4-BE49-F238E27FC236}">
                <a16:creationId xmlns:a16="http://schemas.microsoft.com/office/drawing/2014/main" xmlns="" id="{BD1E95CE-4342-4CF3-9921-D94B272C3CD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xmlns="" id="{8D495701-EAC9-4007-BD03-EF98A3C031AE}"/>
              </a:ext>
            </a:extLst>
          </p:cNvPr>
          <p:cNvSpPr>
            <a:spLocks noGrp="1"/>
          </p:cNvSpPr>
          <p:nvPr>
            <p:ph type="sldNum" sz="quarter" idx="12"/>
          </p:nvPr>
        </p:nvSpPr>
        <p:spPr/>
        <p:txBody>
          <a:bodyPr/>
          <a:lstStyle/>
          <a:p>
            <a:fld id="{5DF9C966-20CA-4BE4-8DEA-6EB922D73D45}" type="slidenum">
              <a:rPr kumimoji="1" lang="ja-JP" altLang="en-US" smtClean="0"/>
              <a:t>‹#›</a:t>
            </a:fld>
            <a:endParaRPr kumimoji="1" lang="ja-JP" altLang="en-US"/>
          </a:p>
        </p:txBody>
      </p:sp>
    </p:spTree>
    <p:extLst>
      <p:ext uri="{BB962C8B-B14F-4D97-AF65-F5344CB8AC3E}">
        <p14:creationId xmlns:p14="http://schemas.microsoft.com/office/powerpoint/2010/main" val="2835636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7C23FCED-18E6-47D5-8179-11CFB3A58170}"/>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C84C3D07-C132-4331-A041-E1A1E82291E1}"/>
              </a:ext>
            </a:extLst>
          </p:cNvPr>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xmlns="" id="{1B949248-FA7A-4101-BF88-2461FEC83D2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05EDAF0D-C03E-48D3-85ED-9B166033B347}"/>
              </a:ext>
            </a:extLst>
          </p:cNvPr>
          <p:cNvSpPr>
            <a:spLocks noGrp="1"/>
          </p:cNvSpPr>
          <p:nvPr>
            <p:ph type="dt" sz="half" idx="10"/>
          </p:nvPr>
        </p:nvSpPr>
        <p:spPr/>
        <p:txBody>
          <a:bodyPr/>
          <a:lstStyle/>
          <a:p>
            <a:fld id="{9C79C9CC-E7EA-42A1-85E0-258B67F7CE56}" type="datetimeFigureOut">
              <a:rPr kumimoji="1" lang="ja-JP" altLang="en-US" smtClean="0"/>
              <a:t>2020/3/2</a:t>
            </a:fld>
            <a:endParaRPr kumimoji="1" lang="ja-JP" altLang="en-US"/>
          </a:p>
        </p:txBody>
      </p:sp>
      <p:sp>
        <p:nvSpPr>
          <p:cNvPr id="6" name="フッター プレースホルダー 5">
            <a:extLst>
              <a:ext uri="{FF2B5EF4-FFF2-40B4-BE49-F238E27FC236}">
                <a16:creationId xmlns:a16="http://schemas.microsoft.com/office/drawing/2014/main" xmlns="" id="{738896A4-3857-42EF-B5AB-D6DC6923BEC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9F231F22-1AA6-412F-AB22-26DC133C61EB}"/>
              </a:ext>
            </a:extLst>
          </p:cNvPr>
          <p:cNvSpPr>
            <a:spLocks noGrp="1"/>
          </p:cNvSpPr>
          <p:nvPr>
            <p:ph type="sldNum" sz="quarter" idx="12"/>
          </p:nvPr>
        </p:nvSpPr>
        <p:spPr/>
        <p:txBody>
          <a:bodyPr/>
          <a:lstStyle/>
          <a:p>
            <a:fld id="{5DF9C966-20CA-4BE4-8DEA-6EB922D73D45}" type="slidenum">
              <a:rPr kumimoji="1" lang="ja-JP" altLang="en-US" smtClean="0"/>
              <a:t>‹#›</a:t>
            </a:fld>
            <a:endParaRPr kumimoji="1" lang="ja-JP" altLang="en-US"/>
          </a:p>
        </p:txBody>
      </p:sp>
    </p:spTree>
    <p:extLst>
      <p:ext uri="{BB962C8B-B14F-4D97-AF65-F5344CB8AC3E}">
        <p14:creationId xmlns:p14="http://schemas.microsoft.com/office/powerpoint/2010/main" val="1181199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5BA709D7-E2FD-44C8-AB86-E777F431C71A}"/>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xmlns="" id="{3EFAEA80-ABA7-4520-8557-B65995749C94}"/>
              </a:ext>
            </a:extLst>
          </p:cNvPr>
          <p:cNvSpPr>
            <a:spLocks noGrp="1"/>
          </p:cNvSpPr>
          <p:nvPr>
            <p:ph type="pic" idx="1"/>
          </p:nvPr>
        </p:nvSpPr>
        <p:spPr>
          <a:xfrm>
            <a:off x="3887391" y="987428"/>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kumimoji="1" lang="ja-JP" altLang="en-US"/>
              <a:t>アイコンをクリックして図を追加</a:t>
            </a:r>
          </a:p>
        </p:txBody>
      </p:sp>
      <p:sp>
        <p:nvSpPr>
          <p:cNvPr id="4" name="テキスト プレースホルダー 3">
            <a:extLst>
              <a:ext uri="{FF2B5EF4-FFF2-40B4-BE49-F238E27FC236}">
                <a16:creationId xmlns:a16="http://schemas.microsoft.com/office/drawing/2014/main" xmlns="" id="{F692122D-C8DA-4C5C-83DF-957F56EBC50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D4ACE617-E30E-4367-8C9A-569E9C55ACF4}"/>
              </a:ext>
            </a:extLst>
          </p:cNvPr>
          <p:cNvSpPr>
            <a:spLocks noGrp="1"/>
          </p:cNvSpPr>
          <p:nvPr>
            <p:ph type="dt" sz="half" idx="10"/>
          </p:nvPr>
        </p:nvSpPr>
        <p:spPr/>
        <p:txBody>
          <a:bodyPr/>
          <a:lstStyle/>
          <a:p>
            <a:fld id="{9C79C9CC-E7EA-42A1-85E0-258B67F7CE56}" type="datetimeFigureOut">
              <a:rPr kumimoji="1" lang="ja-JP" altLang="en-US" smtClean="0"/>
              <a:t>2020/3/2</a:t>
            </a:fld>
            <a:endParaRPr kumimoji="1" lang="ja-JP" altLang="en-US"/>
          </a:p>
        </p:txBody>
      </p:sp>
      <p:sp>
        <p:nvSpPr>
          <p:cNvPr id="6" name="フッター プレースホルダー 5">
            <a:extLst>
              <a:ext uri="{FF2B5EF4-FFF2-40B4-BE49-F238E27FC236}">
                <a16:creationId xmlns:a16="http://schemas.microsoft.com/office/drawing/2014/main" xmlns="" id="{0E653A08-4D3C-4676-BB88-E118A76FFE7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51F4FFA6-EC24-4086-8F71-38AF38E3FEDF}"/>
              </a:ext>
            </a:extLst>
          </p:cNvPr>
          <p:cNvSpPr>
            <a:spLocks noGrp="1"/>
          </p:cNvSpPr>
          <p:nvPr>
            <p:ph type="sldNum" sz="quarter" idx="12"/>
          </p:nvPr>
        </p:nvSpPr>
        <p:spPr/>
        <p:txBody>
          <a:bodyPr/>
          <a:lstStyle/>
          <a:p>
            <a:fld id="{5DF9C966-20CA-4BE4-8DEA-6EB922D73D45}" type="slidenum">
              <a:rPr kumimoji="1" lang="ja-JP" altLang="en-US" smtClean="0"/>
              <a:t>‹#›</a:t>
            </a:fld>
            <a:endParaRPr kumimoji="1" lang="ja-JP" altLang="en-US"/>
          </a:p>
        </p:txBody>
      </p:sp>
    </p:spTree>
    <p:extLst>
      <p:ext uri="{BB962C8B-B14F-4D97-AF65-F5344CB8AC3E}">
        <p14:creationId xmlns:p14="http://schemas.microsoft.com/office/powerpoint/2010/main" val="1993487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xmlns="" id="{22150818-1504-4F67-8FEF-2A1C1D647E25}"/>
              </a:ext>
            </a:extLst>
          </p:cNvPr>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762E04A7-7B41-428B-A17C-216E46D3C5B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xmlns="" id="{00D5BAB2-24FB-4574-8A20-E47B14D32A06}"/>
              </a:ext>
            </a:extLst>
          </p:cNvPr>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C79C9CC-E7EA-42A1-85E0-258B67F7CE56}" type="datetimeFigureOut">
              <a:rPr kumimoji="1" lang="ja-JP" altLang="en-US" smtClean="0"/>
              <a:t>2020/3/2</a:t>
            </a:fld>
            <a:endParaRPr kumimoji="1" lang="ja-JP" altLang="en-US"/>
          </a:p>
        </p:txBody>
      </p:sp>
      <p:sp>
        <p:nvSpPr>
          <p:cNvPr id="5" name="フッター プレースホルダー 4">
            <a:extLst>
              <a:ext uri="{FF2B5EF4-FFF2-40B4-BE49-F238E27FC236}">
                <a16:creationId xmlns:a16="http://schemas.microsoft.com/office/drawing/2014/main" xmlns="" id="{C20C2290-54E2-4FB5-A025-48BECD5182C4}"/>
              </a:ext>
            </a:extLst>
          </p:cNvPr>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xmlns="" id="{E0DBDB1A-B8F8-46C4-A1AA-FEAFBC6EA127}"/>
              </a:ext>
            </a:extLst>
          </p:cNvPr>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DF9C966-20CA-4BE4-8DEA-6EB922D73D45}" type="slidenum">
              <a:rPr kumimoji="1" lang="ja-JP" altLang="en-US" smtClean="0"/>
              <a:t>‹#›</a:t>
            </a:fld>
            <a:endParaRPr kumimoji="1" lang="ja-JP" altLang="en-US"/>
          </a:p>
        </p:txBody>
      </p:sp>
    </p:spTree>
    <p:extLst>
      <p:ext uri="{BB962C8B-B14F-4D97-AF65-F5344CB8AC3E}">
        <p14:creationId xmlns:p14="http://schemas.microsoft.com/office/powerpoint/2010/main" val="742968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xmlns="" id="{B959A5A5-ABCD-4C7D-B5C4-C987AE7BE851}"/>
              </a:ext>
            </a:extLst>
          </p:cNvPr>
          <p:cNvSpPr txBox="1"/>
          <p:nvPr/>
        </p:nvSpPr>
        <p:spPr>
          <a:xfrm>
            <a:off x="3350579" y="965934"/>
            <a:ext cx="5762626" cy="5625908"/>
          </a:xfrm>
          <a:prstGeom prst="rect">
            <a:avLst/>
          </a:prstGeom>
          <a:noFill/>
          <a:ln w="6350">
            <a:solidFill>
              <a:schemeClr val="tx1"/>
            </a:solidFill>
          </a:ln>
        </p:spPr>
        <p:txBody>
          <a:bodyPr wrap="square" rtlCol="0">
            <a:noAutofit/>
          </a:bodyPr>
          <a:lstStyle/>
          <a:p>
            <a:r>
              <a:rPr lang="ja-JP" altLang="en-US" sz="1200" b="1" u="sng" dirty="0">
                <a:latin typeface="メイリオ" panose="020B0604030504040204" pitchFamily="50" charset="-128"/>
                <a:ea typeface="メイリオ" panose="020B0604030504040204" pitchFamily="50" charset="-128"/>
              </a:rPr>
              <a:t>宿泊業</a:t>
            </a:r>
            <a:endParaRPr lang="en-US" altLang="ja-JP" sz="1200" b="1" u="sng" dirty="0">
              <a:latin typeface="メイリオ" panose="020B0604030504040204" pitchFamily="50" charset="-128"/>
              <a:ea typeface="メイリオ" panose="020B0604030504040204" pitchFamily="50" charset="-128"/>
            </a:endParaRPr>
          </a:p>
          <a:p>
            <a:pPr marL="69056" indent="128588"/>
            <a:r>
              <a:rPr lang="ja-JP" altLang="en-US" sz="1050" dirty="0">
                <a:latin typeface="メイリオ" panose="020B0604030504040204" pitchFamily="50" charset="-128"/>
                <a:ea typeface="メイリオ" panose="020B0604030504040204" pitchFamily="50" charset="-128"/>
              </a:rPr>
              <a:t>中国人観光客以外にも韓国、台湾、香港からの宿泊客も減少。予約取り消しが数多く発生しており、今後の新規予約についても見通しが立たない状況。 （北海道）</a:t>
            </a:r>
            <a:endParaRPr lang="en-US" altLang="ja-JP" sz="1050" dirty="0">
              <a:latin typeface="メイリオ" panose="020B0604030504040204" pitchFamily="50" charset="-128"/>
              <a:ea typeface="メイリオ" panose="020B0604030504040204" pitchFamily="50" charset="-128"/>
            </a:endParaRPr>
          </a:p>
          <a:p>
            <a:pPr marL="69056" indent="128588"/>
            <a:r>
              <a:rPr lang="ja-JP" altLang="en-US" sz="1050" dirty="0">
                <a:latin typeface="メイリオ" panose="020B0604030504040204" pitchFamily="50" charset="-128"/>
                <a:ea typeface="メイリオ" panose="020B0604030504040204" pitchFamily="50" charset="-128"/>
              </a:rPr>
              <a:t>日本人旅行客のキャンセルが数件出ている。例えば、中国人の予約の有無を聞かれ「あり」と回答した場合はキャンセルとなる。（静岡県）</a:t>
            </a:r>
            <a:endParaRPr lang="en-US" altLang="ja-JP" sz="1050" dirty="0">
              <a:latin typeface="メイリオ" panose="020B0604030504040204" pitchFamily="50" charset="-128"/>
              <a:ea typeface="メイリオ" panose="020B0604030504040204" pitchFamily="50" charset="-128"/>
            </a:endParaRPr>
          </a:p>
          <a:p>
            <a:pPr marL="69056" indent="128588"/>
            <a:r>
              <a:rPr lang="ja-JP" altLang="en-US" sz="1050" dirty="0">
                <a:latin typeface="メイリオ" panose="020B0604030504040204" pitchFamily="50" charset="-128"/>
                <a:ea typeface="メイリオ" panose="020B0604030504040204" pitchFamily="50" charset="-128"/>
              </a:rPr>
              <a:t>１月に入ってから中国からの宿泊予約なし、</a:t>
            </a:r>
            <a:r>
              <a:rPr lang="en-US" altLang="ja-JP" sz="1050" dirty="0">
                <a:latin typeface="メイリオ" panose="020B0604030504040204" pitchFamily="50" charset="-128"/>
                <a:ea typeface="メイリオ" panose="020B0604030504040204" pitchFamily="50" charset="-128"/>
              </a:rPr>
              <a:t>2</a:t>
            </a:r>
            <a:r>
              <a:rPr lang="ja-JP" altLang="en-US" sz="1050" dirty="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3</a:t>
            </a:r>
            <a:r>
              <a:rPr lang="ja-JP" altLang="en-US" sz="1050" dirty="0">
                <a:latin typeface="メイリオ" panose="020B0604030504040204" pitchFamily="50" charset="-128"/>
                <a:ea typeface="メイリオ" panose="020B0604030504040204" pitchFamily="50" charset="-128"/>
              </a:rPr>
              <a:t>月で</a:t>
            </a:r>
            <a:r>
              <a:rPr lang="en-US" altLang="ja-JP" sz="1050" dirty="0">
                <a:latin typeface="メイリオ" panose="020B0604030504040204" pitchFamily="50" charset="-128"/>
                <a:ea typeface="メイリオ" panose="020B0604030504040204" pitchFamily="50" charset="-128"/>
              </a:rPr>
              <a:t>2,080</a:t>
            </a:r>
            <a:r>
              <a:rPr lang="ja-JP" altLang="en-US" sz="1050" dirty="0">
                <a:latin typeface="メイリオ" panose="020B0604030504040204" pitchFamily="50" charset="-128"/>
                <a:ea typeface="メイリオ" panose="020B0604030504040204" pitchFamily="50" charset="-128"/>
              </a:rPr>
              <a:t>名がキャンセル。（岡山県）</a:t>
            </a:r>
            <a:endParaRPr lang="en-US" altLang="ja-JP" sz="1050" dirty="0">
              <a:latin typeface="メイリオ" panose="020B0604030504040204" pitchFamily="50" charset="-128"/>
              <a:ea typeface="メイリオ" panose="020B0604030504040204" pitchFamily="50" charset="-128"/>
            </a:endParaRPr>
          </a:p>
          <a:p>
            <a:r>
              <a:rPr lang="ja-JP" altLang="en-US" sz="1200" b="1" u="sng" dirty="0">
                <a:latin typeface="メイリオ" panose="020B0604030504040204" pitchFamily="50" charset="-128"/>
                <a:ea typeface="メイリオ" panose="020B0604030504040204" pitchFamily="50" charset="-128"/>
              </a:rPr>
              <a:t>旅客運送業</a:t>
            </a:r>
            <a:endParaRPr lang="en-US" altLang="ja-JP" sz="1200" b="1" u="sng" dirty="0">
              <a:latin typeface="メイリオ" panose="020B0604030504040204" pitchFamily="50" charset="-128"/>
              <a:ea typeface="メイリオ" panose="020B0604030504040204" pitchFamily="50" charset="-128"/>
            </a:endParaRPr>
          </a:p>
          <a:p>
            <a:pPr marL="69056" indent="128588"/>
            <a:r>
              <a:rPr lang="ja-JP" altLang="en-US" sz="1050" dirty="0">
                <a:latin typeface="メイリオ" panose="020B0604030504040204" pitchFamily="50" charset="-128"/>
                <a:ea typeface="メイリオ" panose="020B0604030504040204" pitchFamily="50" charset="-128"/>
              </a:rPr>
              <a:t>新型コロナウイルスの影響により、バスツアーが中止となり休業状態である。この状態が長引くと廃業になる事業者も出てくる可能性がある（東京都）</a:t>
            </a:r>
            <a:endParaRPr lang="en-US" altLang="ja-JP" sz="1050" dirty="0">
              <a:latin typeface="メイリオ" panose="020B0604030504040204" pitchFamily="50" charset="-128"/>
              <a:ea typeface="メイリオ" panose="020B0604030504040204" pitchFamily="50" charset="-128"/>
            </a:endParaRPr>
          </a:p>
          <a:p>
            <a:pPr marL="69056" indent="128588"/>
            <a:r>
              <a:rPr lang="ja-JP" altLang="en-US" sz="1050" dirty="0">
                <a:latin typeface="メイリオ" panose="020B0604030504040204" pitchFamily="50" charset="-128"/>
                <a:ea typeface="メイリオ" panose="020B0604030504040204" pitchFamily="50" charset="-128"/>
              </a:rPr>
              <a:t>中国からの観光客が大幅に減少したことにより、タクシー利用者が減少した。（大分県）</a:t>
            </a:r>
            <a:endParaRPr lang="en-US" altLang="ja-JP" sz="1050" dirty="0">
              <a:latin typeface="メイリオ" panose="020B0604030504040204" pitchFamily="50" charset="-128"/>
              <a:ea typeface="メイリオ" panose="020B0604030504040204" pitchFamily="50" charset="-128"/>
            </a:endParaRPr>
          </a:p>
          <a:p>
            <a:r>
              <a:rPr lang="ja-JP" altLang="en-US" sz="1200" b="1" u="sng" dirty="0">
                <a:latin typeface="メイリオ" panose="020B0604030504040204" pitchFamily="50" charset="-128"/>
                <a:ea typeface="メイリオ" panose="020B0604030504040204" pitchFamily="50" charset="-128"/>
              </a:rPr>
              <a:t>製造業</a:t>
            </a:r>
            <a:endParaRPr lang="en-US" altLang="ja-JP" sz="1200" b="1" u="sng" dirty="0">
              <a:latin typeface="メイリオ" panose="020B0604030504040204" pitchFamily="50" charset="-128"/>
              <a:ea typeface="メイリオ" panose="020B0604030504040204" pitchFamily="50" charset="-128"/>
            </a:endParaRPr>
          </a:p>
          <a:p>
            <a:pPr marL="69056" indent="128588"/>
            <a:r>
              <a:rPr lang="ja-JP" altLang="en-US" sz="1050" dirty="0">
                <a:latin typeface="メイリオ" panose="020B0604030504040204" pitchFamily="50" charset="-128"/>
                <a:ea typeface="メイリオ" panose="020B0604030504040204" pitchFamily="50" charset="-128"/>
              </a:rPr>
              <a:t>中国の現地工場が稼働停止状態となっており、今後の業績に大きく影響すると思われる。（群馬県・機械部品製造業）</a:t>
            </a:r>
            <a:endParaRPr lang="en-US" altLang="ja-JP" sz="1050" dirty="0">
              <a:latin typeface="メイリオ" panose="020B0604030504040204" pitchFamily="50" charset="-128"/>
              <a:ea typeface="メイリオ" panose="020B0604030504040204" pitchFamily="50" charset="-128"/>
            </a:endParaRPr>
          </a:p>
          <a:p>
            <a:pPr marL="69056" indent="128588"/>
            <a:r>
              <a:rPr lang="ja-JP" altLang="en-US" sz="1050" dirty="0">
                <a:latin typeface="メイリオ" panose="020B0604030504040204" pitchFamily="50" charset="-128"/>
                <a:ea typeface="メイリオ" panose="020B0604030504040204" pitchFamily="50" charset="-128"/>
              </a:rPr>
              <a:t>製品の原材料を中国から輸入しており、年度内は在庫があるため製造ができるが、それ以降は物流が寸断されているため原材料が届くか見通しが立っていない。（愛知県・ハケブラシ製造業）</a:t>
            </a:r>
            <a:endParaRPr lang="en-US" altLang="ja-JP" sz="1050" dirty="0">
              <a:latin typeface="メイリオ" panose="020B0604030504040204" pitchFamily="50" charset="-128"/>
              <a:ea typeface="メイリオ" panose="020B0604030504040204" pitchFamily="50" charset="-128"/>
            </a:endParaRPr>
          </a:p>
          <a:p>
            <a:pPr marL="69056" indent="128588"/>
            <a:r>
              <a:rPr lang="ja-JP" altLang="en-US" sz="1050" dirty="0">
                <a:latin typeface="メイリオ" panose="020B0604030504040204" pitchFamily="50" charset="-128"/>
                <a:ea typeface="メイリオ" panose="020B0604030504040204" pitchFamily="50" charset="-128"/>
              </a:rPr>
              <a:t>中国から輸入している小豆が止まっており、今後いつ収束するのか読めない状況では他の原材料もどうなるか分からない。（岡山県・食品製造業）</a:t>
            </a:r>
            <a:endParaRPr lang="en-US" altLang="ja-JP" sz="1050" dirty="0">
              <a:latin typeface="メイリオ" panose="020B0604030504040204" pitchFamily="50" charset="-128"/>
              <a:ea typeface="メイリオ" panose="020B0604030504040204" pitchFamily="50" charset="-128"/>
            </a:endParaRPr>
          </a:p>
          <a:p>
            <a:pPr marL="69056" indent="128588"/>
            <a:r>
              <a:rPr lang="ja-JP" altLang="en-US" sz="1050" dirty="0">
                <a:latin typeface="メイリオ" panose="020B0604030504040204" pitchFamily="50" charset="-128"/>
                <a:ea typeface="メイリオ" panose="020B0604030504040204" pitchFamily="50" charset="-128"/>
              </a:rPr>
              <a:t>中国の漬物工場では一時閉鎖が始まったようであり、その製造工場より仕入れをする業者にとっては影響が大きい。（鹿児島県・食品製造業）</a:t>
            </a:r>
            <a:endParaRPr lang="en-US" altLang="ja-JP" sz="1050" dirty="0">
              <a:latin typeface="メイリオ" panose="020B0604030504040204" pitchFamily="50" charset="-128"/>
              <a:ea typeface="メイリオ" panose="020B0604030504040204" pitchFamily="50" charset="-128"/>
            </a:endParaRPr>
          </a:p>
          <a:p>
            <a:r>
              <a:rPr lang="ja-JP" altLang="en-US" sz="1200" b="1" u="sng" dirty="0">
                <a:latin typeface="メイリオ" panose="020B0604030504040204" pitchFamily="50" charset="-128"/>
                <a:ea typeface="メイリオ" panose="020B0604030504040204" pitchFamily="50" charset="-128"/>
              </a:rPr>
              <a:t>小売業</a:t>
            </a:r>
            <a:endParaRPr lang="en-US" altLang="ja-JP" sz="1200" b="1" u="sng" dirty="0">
              <a:latin typeface="メイリオ" panose="020B0604030504040204" pitchFamily="50" charset="-128"/>
              <a:ea typeface="メイリオ" panose="020B0604030504040204" pitchFamily="50" charset="-128"/>
            </a:endParaRPr>
          </a:p>
          <a:p>
            <a:pPr marL="69056" indent="128588"/>
            <a:r>
              <a:rPr lang="ja-JP" altLang="en-US" sz="1050" dirty="0">
                <a:latin typeface="メイリオ" panose="020B0604030504040204" pitchFamily="50" charset="-128"/>
                <a:ea typeface="メイリオ" panose="020B0604030504040204" pitchFamily="50" charset="-128"/>
              </a:rPr>
              <a:t>海外での家具製造の多くを担っている中国各地の工場も稼働していない状況を受けて、商品の入荷がいつになるのか分からないため、家具市場の混乱が当分続くものと思われる。（岡山県）</a:t>
            </a:r>
            <a:endParaRPr lang="en-US" altLang="ja-JP" sz="1050" dirty="0">
              <a:latin typeface="メイリオ" panose="020B0604030504040204" pitchFamily="50" charset="-128"/>
              <a:ea typeface="メイリオ" panose="020B0604030504040204" pitchFamily="50" charset="-128"/>
            </a:endParaRPr>
          </a:p>
          <a:p>
            <a:pPr marL="69056" indent="128588"/>
            <a:r>
              <a:rPr lang="ja-JP" altLang="en-US" sz="1050" dirty="0">
                <a:latin typeface="メイリオ" panose="020B0604030504040204" pitchFamily="50" charset="-128"/>
                <a:ea typeface="メイリオ" panose="020B0604030504040204" pitchFamily="50" charset="-128"/>
              </a:rPr>
              <a:t>１月末までは中国人によるマスクの買い占めが続いたが、現在は日本人によるマスクの買い占めが起きており、常にマスクは在庫不足の状況。（熊本県）</a:t>
            </a:r>
            <a:endParaRPr lang="en-US" altLang="ja-JP" sz="1050" dirty="0">
              <a:latin typeface="メイリオ" panose="020B0604030504040204" pitchFamily="50" charset="-128"/>
              <a:ea typeface="メイリオ" panose="020B0604030504040204" pitchFamily="50" charset="-128"/>
            </a:endParaRPr>
          </a:p>
          <a:p>
            <a:r>
              <a:rPr lang="ja-JP" altLang="en-US" sz="1200" b="1" u="sng" dirty="0">
                <a:latin typeface="メイリオ" panose="020B0604030504040204" pitchFamily="50" charset="-128"/>
                <a:ea typeface="メイリオ" panose="020B0604030504040204" pitchFamily="50" charset="-128"/>
              </a:rPr>
              <a:t>飲食業</a:t>
            </a:r>
            <a:endParaRPr lang="en-US" altLang="ja-JP" sz="1200" b="1" u="sng" dirty="0">
              <a:latin typeface="メイリオ" panose="020B0604030504040204" pitchFamily="50" charset="-128"/>
              <a:ea typeface="メイリオ" panose="020B0604030504040204" pitchFamily="50" charset="-128"/>
            </a:endParaRPr>
          </a:p>
          <a:p>
            <a:pPr marL="69056" indent="128588"/>
            <a:r>
              <a:rPr lang="ja-JP" altLang="en-US" sz="1050" dirty="0">
                <a:latin typeface="メイリオ" panose="020B0604030504040204" pitchFamily="50" charset="-128"/>
                <a:ea typeface="メイリオ" panose="020B0604030504040204" pitchFamily="50" charset="-128"/>
              </a:rPr>
              <a:t>飲食店の団体予約のキャンセルが増えてきている。売上としては</a:t>
            </a:r>
            <a:r>
              <a:rPr lang="en-US" altLang="ja-JP" sz="1050" dirty="0">
                <a:latin typeface="メイリオ" panose="020B0604030504040204" pitchFamily="50" charset="-128"/>
                <a:ea typeface="メイリオ" panose="020B0604030504040204" pitchFamily="50" charset="-128"/>
              </a:rPr>
              <a:t>1</a:t>
            </a:r>
            <a:r>
              <a:rPr lang="ja-JP" altLang="en-US" sz="1050" dirty="0">
                <a:latin typeface="メイリオ" panose="020B0604030504040204" pitchFamily="50" charset="-128"/>
                <a:ea typeface="メイリオ" panose="020B0604030504040204" pitchFamily="50" charset="-128"/>
              </a:rPr>
              <a:t>割程度減少している。（神奈川県）</a:t>
            </a:r>
            <a:endParaRPr lang="en-US" altLang="ja-JP" sz="1050" dirty="0">
              <a:latin typeface="メイリオ" panose="020B0604030504040204" pitchFamily="50" charset="-128"/>
              <a:ea typeface="メイリオ" panose="020B0604030504040204" pitchFamily="50" charset="-128"/>
            </a:endParaRPr>
          </a:p>
          <a:p>
            <a:r>
              <a:rPr lang="ja-JP" altLang="en-US" sz="1200" b="1" u="sng" dirty="0">
                <a:latin typeface="メイリオ" panose="020B0604030504040204" pitchFamily="50" charset="-128"/>
                <a:ea typeface="メイリオ" panose="020B0604030504040204" pitchFamily="50" charset="-128"/>
              </a:rPr>
              <a:t>その他</a:t>
            </a:r>
            <a:endParaRPr lang="en-US" altLang="ja-JP" sz="1200" b="1" u="sng" dirty="0">
              <a:latin typeface="メイリオ" panose="020B0604030504040204" pitchFamily="50" charset="-128"/>
              <a:ea typeface="メイリオ" panose="020B0604030504040204" pitchFamily="50" charset="-128"/>
            </a:endParaRPr>
          </a:p>
          <a:p>
            <a:pPr marL="69056" indent="128588"/>
            <a:r>
              <a:rPr lang="ja-JP" altLang="en-US" sz="1050" dirty="0">
                <a:latin typeface="メイリオ" panose="020B0604030504040204" pitchFamily="50" charset="-128"/>
                <a:ea typeface="メイリオ" panose="020B0604030504040204" pitchFamily="50" charset="-128"/>
              </a:rPr>
              <a:t>旧正月の際に２週間余り一時帰国した技能実習生の再入国を一旦延期。外国人技能実習生が帰国時に無症状で陽性だった場合に周囲に感染する状況になってしまうことを考えると、会社としては判断が難しい状況になっている。こうした場合に会社として責任はあるのか、ほかの従業員の健康を軽視する判断も出来かねる。（大分県）</a:t>
            </a:r>
          </a:p>
        </p:txBody>
      </p:sp>
      <p:sp>
        <p:nvSpPr>
          <p:cNvPr id="5" name="テキスト ボックス 4">
            <a:extLst>
              <a:ext uri="{FF2B5EF4-FFF2-40B4-BE49-F238E27FC236}">
                <a16:creationId xmlns:a16="http://schemas.microsoft.com/office/drawing/2014/main" xmlns="" id="{CC2AC713-707D-431F-B268-246A1D1CBFFB}"/>
              </a:ext>
            </a:extLst>
          </p:cNvPr>
          <p:cNvSpPr txBox="1"/>
          <p:nvPr/>
        </p:nvSpPr>
        <p:spPr>
          <a:xfrm>
            <a:off x="160020" y="688016"/>
            <a:ext cx="2632232" cy="5981004"/>
          </a:xfrm>
          <a:prstGeom prst="rect">
            <a:avLst/>
          </a:prstGeom>
          <a:noFill/>
        </p:spPr>
        <p:txBody>
          <a:bodyPr wrap="square" rtlCol="0">
            <a:noAutofit/>
          </a:bodyPr>
          <a:lstStyle/>
          <a:p>
            <a:r>
              <a:rPr lang="ja-JP" altLang="en-US" sz="1400" b="1" u="sng" dirty="0">
                <a:latin typeface="メイリオ" panose="020B0604030504040204" pitchFamily="50" charset="-128"/>
                <a:ea typeface="メイリオ" panose="020B0604030504040204" pitchFamily="50" charset="-128"/>
              </a:rPr>
              <a:t>金融支援</a:t>
            </a:r>
            <a:endParaRPr lang="en-US" altLang="ja-JP" sz="1400" b="1" u="sng" dirty="0">
              <a:latin typeface="メイリオ" panose="020B0604030504040204" pitchFamily="50" charset="-128"/>
              <a:ea typeface="メイリオ" panose="020B0604030504040204" pitchFamily="50" charset="-128"/>
            </a:endParaRPr>
          </a:p>
          <a:p>
            <a:pPr indent="136922"/>
            <a:r>
              <a:rPr lang="ja-JP" altLang="en-US" sz="1200" dirty="0">
                <a:latin typeface="メイリオ" panose="020B0604030504040204" pitchFamily="50" charset="-128"/>
                <a:ea typeface="メイリオ" panose="020B0604030504040204" pitchFamily="50" charset="-128"/>
              </a:rPr>
              <a:t>直接的・間接的な影響が多くの業種に広がっている。資金繰り支援の幅広い適用が必要。</a:t>
            </a:r>
            <a:endParaRPr lang="en-US" altLang="ja-JP" sz="1200" dirty="0">
              <a:latin typeface="メイリオ" panose="020B0604030504040204" pitchFamily="50" charset="-128"/>
              <a:ea typeface="メイリオ" panose="020B0604030504040204" pitchFamily="50" charset="-128"/>
            </a:endParaRPr>
          </a:p>
          <a:p>
            <a:pPr indent="136922"/>
            <a:endParaRPr lang="en-US" altLang="ja-JP" sz="1200" dirty="0">
              <a:latin typeface="メイリオ" panose="020B0604030504040204" pitchFamily="50" charset="-128"/>
              <a:ea typeface="メイリオ" panose="020B0604030504040204" pitchFamily="50" charset="-128"/>
            </a:endParaRPr>
          </a:p>
          <a:p>
            <a:r>
              <a:rPr lang="ja-JP" altLang="en-US" sz="1400" b="1" u="sng" dirty="0">
                <a:latin typeface="メイリオ" panose="020B0604030504040204" pitchFamily="50" charset="-128"/>
                <a:ea typeface="メイリオ" panose="020B0604030504040204" pitchFamily="50" charset="-128"/>
              </a:rPr>
              <a:t>風評被害対策</a:t>
            </a:r>
            <a:endParaRPr lang="en-US" altLang="ja-JP" sz="1400" b="1" u="sng" dirty="0">
              <a:latin typeface="メイリオ" panose="020B0604030504040204" pitchFamily="50" charset="-128"/>
              <a:ea typeface="メイリオ" panose="020B0604030504040204" pitchFamily="50" charset="-128"/>
            </a:endParaRPr>
          </a:p>
          <a:p>
            <a:pPr indent="85725"/>
            <a:r>
              <a:rPr lang="ja-JP" altLang="en-US" sz="1200" dirty="0">
                <a:latin typeface="メイリオ" panose="020B0604030504040204" pitchFamily="50" charset="-128"/>
                <a:ea typeface="メイリオ" panose="020B0604030504040204" pitchFamily="50" charset="-128"/>
              </a:rPr>
              <a:t>国外のみならず、国内の利用客も減少し、宿泊業・観光産業とそれらに付随するサービス業等は大打撃を受けつつある。風評被害が発生しないよう、マスコミの正しい情報発信等による対策が必要。</a:t>
            </a:r>
            <a:endParaRPr lang="en-US" altLang="ja-JP" sz="1200" dirty="0">
              <a:latin typeface="メイリオ" panose="020B0604030504040204" pitchFamily="50" charset="-128"/>
              <a:ea typeface="メイリオ" panose="020B0604030504040204" pitchFamily="50" charset="-128"/>
            </a:endParaRPr>
          </a:p>
          <a:p>
            <a:pPr indent="85725"/>
            <a:endParaRPr lang="en-US" altLang="ja-JP" sz="1400" u="sng" dirty="0">
              <a:latin typeface="メイリオ" panose="020B0604030504040204" pitchFamily="50" charset="-128"/>
              <a:ea typeface="メイリオ" panose="020B0604030504040204" pitchFamily="50" charset="-128"/>
            </a:endParaRPr>
          </a:p>
          <a:p>
            <a:r>
              <a:rPr lang="ja-JP" altLang="en-US" sz="1400" b="1" u="sng" dirty="0">
                <a:latin typeface="メイリオ" panose="020B0604030504040204" pitchFamily="50" charset="-128"/>
                <a:ea typeface="メイリオ" panose="020B0604030504040204" pitchFamily="50" charset="-128"/>
              </a:rPr>
              <a:t>製造業・小売業等への対策</a:t>
            </a:r>
            <a:endParaRPr lang="en-US" altLang="ja-JP" sz="1400" b="1" u="sng" dirty="0">
              <a:latin typeface="メイリオ" panose="020B0604030504040204" pitchFamily="50" charset="-128"/>
              <a:ea typeface="メイリオ" panose="020B0604030504040204" pitchFamily="50" charset="-128"/>
            </a:endParaRPr>
          </a:p>
          <a:p>
            <a:pPr indent="85725"/>
            <a:r>
              <a:rPr lang="ja-JP" altLang="en-US" sz="1200" dirty="0">
                <a:latin typeface="メイリオ" panose="020B0604030504040204" pitchFamily="50" charset="-128"/>
                <a:ea typeface="メイリオ" panose="020B0604030504040204" pitchFamily="50" charset="-128"/>
              </a:rPr>
              <a:t>中国への依存度が高いサプライチェーンにおいては、復旧の見通しが立たない状況。</a:t>
            </a:r>
            <a:endParaRPr lang="en-US" altLang="ja-JP" sz="1200" dirty="0">
              <a:latin typeface="メイリオ" panose="020B0604030504040204" pitchFamily="50" charset="-128"/>
              <a:ea typeface="メイリオ" panose="020B0604030504040204" pitchFamily="50" charset="-128"/>
            </a:endParaRPr>
          </a:p>
          <a:p>
            <a:pPr indent="85725"/>
            <a:r>
              <a:rPr lang="ja-JP" altLang="en-US" sz="1200" dirty="0">
                <a:latin typeface="メイリオ" panose="020B0604030504040204" pitchFamily="50" charset="-128"/>
                <a:ea typeface="メイリオ" panose="020B0604030504040204" pitchFamily="50" charset="-128"/>
              </a:rPr>
              <a:t>これを機に国内生産や国内生産品の利用に切り替える中小企業・小規模事業者が、中国生産品と同等の価格による取引を強要されないよう、下請Ｇメンによる指導の強化等の対策が必要。</a:t>
            </a:r>
            <a:endParaRPr lang="en-US" altLang="ja-JP" sz="1200" dirty="0">
              <a:latin typeface="メイリオ" panose="020B0604030504040204" pitchFamily="50" charset="-128"/>
              <a:ea typeface="メイリオ" panose="020B0604030504040204" pitchFamily="50" charset="-128"/>
            </a:endParaRPr>
          </a:p>
          <a:p>
            <a:pPr indent="85725"/>
            <a:endParaRPr lang="en-US" altLang="ja-JP" sz="1200" dirty="0">
              <a:latin typeface="メイリオ" panose="020B0604030504040204" pitchFamily="50" charset="-128"/>
              <a:ea typeface="メイリオ" panose="020B0604030504040204" pitchFamily="50" charset="-128"/>
            </a:endParaRPr>
          </a:p>
          <a:p>
            <a:pPr indent="85725"/>
            <a:endParaRPr lang="en-US" altLang="ja-JP" sz="1400" u="sng" dirty="0">
              <a:latin typeface="メイリオ" panose="020B0604030504040204" pitchFamily="50" charset="-128"/>
              <a:ea typeface="メイリオ" panose="020B0604030504040204" pitchFamily="50" charset="-128"/>
            </a:endParaRPr>
          </a:p>
          <a:p>
            <a:r>
              <a:rPr lang="ja-JP" altLang="en-US" sz="1400" b="1" u="sng" dirty="0">
                <a:latin typeface="メイリオ" panose="020B0604030504040204" pitchFamily="50" charset="-128"/>
                <a:ea typeface="メイリオ" panose="020B0604030504040204" pitchFamily="50" charset="-128"/>
              </a:rPr>
              <a:t>技能実習生受入組合への支援</a:t>
            </a:r>
            <a:endParaRPr lang="en-US" altLang="ja-JP" sz="1400" b="1" u="sng" dirty="0">
              <a:latin typeface="メイリオ" panose="020B0604030504040204" pitchFamily="50" charset="-128"/>
              <a:ea typeface="メイリオ" panose="020B0604030504040204" pitchFamily="50" charset="-128"/>
            </a:endParaRPr>
          </a:p>
          <a:p>
            <a:pPr indent="85725"/>
            <a:r>
              <a:rPr lang="ja-JP" altLang="en-US" sz="1200" dirty="0">
                <a:latin typeface="メイリオ" panose="020B0604030504040204" pitchFamily="50" charset="-128"/>
                <a:ea typeface="メイリオ" panose="020B0604030504040204" pitchFamily="50" charset="-128"/>
              </a:rPr>
              <a:t>受入企業において外国人技能実習生への対応を適切に行うことができるよう、情報発信が必要。</a:t>
            </a:r>
            <a:endParaRPr lang="en-US" altLang="ja-JP" sz="1200"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xmlns="" id="{DC5A0176-ED6E-494C-851B-8B8A5A3C4312}"/>
              </a:ext>
            </a:extLst>
          </p:cNvPr>
          <p:cNvSpPr txBox="1"/>
          <p:nvPr/>
        </p:nvSpPr>
        <p:spPr>
          <a:xfrm>
            <a:off x="6529336" y="90043"/>
            <a:ext cx="2583869" cy="230833"/>
          </a:xfrm>
          <a:prstGeom prst="rect">
            <a:avLst/>
          </a:prstGeom>
          <a:noFill/>
        </p:spPr>
        <p:txBody>
          <a:bodyPr wrap="square" rtlCol="0">
            <a:noAutofit/>
          </a:bodyPr>
          <a:lstStyle/>
          <a:p>
            <a:r>
              <a:rPr lang="ja-JP" altLang="en-US" sz="900" dirty="0">
                <a:latin typeface="メイリオ" panose="020B0604030504040204" pitchFamily="50" charset="-128"/>
                <a:ea typeface="メイリオ" panose="020B0604030504040204" pitchFamily="50" charset="-128"/>
              </a:rPr>
              <a:t>令和２年２月２７日　全国中小企業団体中央会</a:t>
            </a:r>
          </a:p>
        </p:txBody>
      </p:sp>
      <p:sp>
        <p:nvSpPr>
          <p:cNvPr id="7" name="テキスト ボックス 6">
            <a:extLst>
              <a:ext uri="{FF2B5EF4-FFF2-40B4-BE49-F238E27FC236}">
                <a16:creationId xmlns:a16="http://schemas.microsoft.com/office/drawing/2014/main" xmlns="" id="{C3DD22E9-6936-47A9-8720-BBE63BA5B855}"/>
              </a:ext>
            </a:extLst>
          </p:cNvPr>
          <p:cNvSpPr txBox="1"/>
          <p:nvPr/>
        </p:nvSpPr>
        <p:spPr>
          <a:xfrm>
            <a:off x="3417506" y="419796"/>
            <a:ext cx="1483719" cy="263793"/>
          </a:xfrm>
          <a:prstGeom prst="rect">
            <a:avLst/>
          </a:prstGeom>
          <a:noFill/>
          <a:ln>
            <a:solidFill>
              <a:schemeClr val="tx1"/>
            </a:solidFill>
          </a:ln>
        </p:spPr>
        <p:txBody>
          <a:bodyPr wrap="square" rtlCol="0">
            <a:noAutofit/>
          </a:bodyPr>
          <a:lstStyle/>
          <a:p>
            <a:r>
              <a:rPr lang="ja-JP" altLang="en-US" sz="1600" dirty="0">
                <a:latin typeface="メイリオ" panose="020B0604030504040204" pitchFamily="50" charset="-128"/>
                <a:ea typeface="メイリオ" panose="020B0604030504040204" pitchFamily="50" charset="-128"/>
              </a:rPr>
              <a:t>事業者の状況</a:t>
            </a:r>
          </a:p>
        </p:txBody>
      </p:sp>
      <p:sp>
        <p:nvSpPr>
          <p:cNvPr id="10" name="左中かっこ 9">
            <a:extLst>
              <a:ext uri="{FF2B5EF4-FFF2-40B4-BE49-F238E27FC236}">
                <a16:creationId xmlns:a16="http://schemas.microsoft.com/office/drawing/2014/main" xmlns="" id="{FA1AD639-EF6D-4458-AD3B-FEE92860A77F}"/>
              </a:ext>
            </a:extLst>
          </p:cNvPr>
          <p:cNvSpPr/>
          <p:nvPr/>
        </p:nvSpPr>
        <p:spPr>
          <a:xfrm>
            <a:off x="2963226" y="980391"/>
            <a:ext cx="266022" cy="5596994"/>
          </a:xfrm>
          <a:prstGeom prst="leftBrace">
            <a:avLst>
              <a:gd name="adj1" fmla="val 43258"/>
              <a:gd name="adj2" fmla="val 2445"/>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9" name="矢印: 左 8">
            <a:extLst>
              <a:ext uri="{FF2B5EF4-FFF2-40B4-BE49-F238E27FC236}">
                <a16:creationId xmlns:a16="http://schemas.microsoft.com/office/drawing/2014/main" xmlns="" id="{F1A4DB50-E420-48B9-804A-3E040051EB81}"/>
              </a:ext>
            </a:extLst>
          </p:cNvPr>
          <p:cNvSpPr/>
          <p:nvPr/>
        </p:nvSpPr>
        <p:spPr>
          <a:xfrm>
            <a:off x="2745402" y="1624023"/>
            <a:ext cx="483846" cy="317183"/>
          </a:xfrm>
          <a:prstGeom prst="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13" name="テキスト ボックス 12">
            <a:extLst>
              <a:ext uri="{FF2B5EF4-FFF2-40B4-BE49-F238E27FC236}">
                <a16:creationId xmlns:a16="http://schemas.microsoft.com/office/drawing/2014/main" xmlns="" id="{D8FBF30B-53A6-4AC6-B297-E8516227C695}"/>
              </a:ext>
            </a:extLst>
          </p:cNvPr>
          <p:cNvSpPr txBox="1"/>
          <p:nvPr/>
        </p:nvSpPr>
        <p:spPr>
          <a:xfrm>
            <a:off x="160020" y="419795"/>
            <a:ext cx="840104" cy="263793"/>
          </a:xfrm>
          <a:prstGeom prst="rect">
            <a:avLst/>
          </a:prstGeom>
          <a:noFill/>
          <a:ln>
            <a:solidFill>
              <a:schemeClr val="tx1"/>
            </a:solidFill>
          </a:ln>
        </p:spPr>
        <p:txBody>
          <a:bodyPr wrap="square" rtlCol="0">
            <a:noAutofit/>
          </a:bodyPr>
          <a:lstStyle/>
          <a:p>
            <a:r>
              <a:rPr lang="ja-JP" altLang="en-US" sz="1600" dirty="0">
                <a:latin typeface="メイリオ" panose="020B0604030504040204" pitchFamily="50" charset="-128"/>
                <a:ea typeface="メイリオ" panose="020B0604030504040204" pitchFamily="50" charset="-128"/>
              </a:rPr>
              <a:t>要　望</a:t>
            </a:r>
          </a:p>
        </p:txBody>
      </p:sp>
      <p:sp>
        <p:nvSpPr>
          <p:cNvPr id="14" name="矢印: 左 13">
            <a:extLst>
              <a:ext uri="{FF2B5EF4-FFF2-40B4-BE49-F238E27FC236}">
                <a16:creationId xmlns:a16="http://schemas.microsoft.com/office/drawing/2014/main" xmlns="" id="{31DEF88D-2118-4C59-AA15-62116F65363C}"/>
              </a:ext>
            </a:extLst>
          </p:cNvPr>
          <p:cNvSpPr/>
          <p:nvPr/>
        </p:nvSpPr>
        <p:spPr>
          <a:xfrm>
            <a:off x="2745402" y="3111817"/>
            <a:ext cx="483846" cy="317183"/>
          </a:xfrm>
          <a:prstGeom prst="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15" name="矢印: 左 14">
            <a:extLst>
              <a:ext uri="{FF2B5EF4-FFF2-40B4-BE49-F238E27FC236}">
                <a16:creationId xmlns:a16="http://schemas.microsoft.com/office/drawing/2014/main" xmlns="" id="{B0A2647C-CF34-48B4-956B-25F98E88A114}"/>
              </a:ext>
            </a:extLst>
          </p:cNvPr>
          <p:cNvSpPr/>
          <p:nvPr/>
        </p:nvSpPr>
        <p:spPr>
          <a:xfrm>
            <a:off x="2745402" y="5560426"/>
            <a:ext cx="483846" cy="317183"/>
          </a:xfrm>
          <a:prstGeom prst="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16" name="テキスト ボックス 15">
            <a:extLst>
              <a:ext uri="{FF2B5EF4-FFF2-40B4-BE49-F238E27FC236}">
                <a16:creationId xmlns:a16="http://schemas.microsoft.com/office/drawing/2014/main" xmlns="" id="{C2718C92-4AC0-408B-9AA2-5DC01BC4F3EA}"/>
              </a:ext>
            </a:extLst>
          </p:cNvPr>
          <p:cNvSpPr txBox="1"/>
          <p:nvPr/>
        </p:nvSpPr>
        <p:spPr>
          <a:xfrm>
            <a:off x="160020" y="57083"/>
            <a:ext cx="5919048" cy="263793"/>
          </a:xfrm>
          <a:prstGeom prst="rect">
            <a:avLst/>
          </a:prstGeom>
          <a:noFill/>
          <a:ln>
            <a:noFill/>
          </a:ln>
        </p:spPr>
        <p:txBody>
          <a:bodyPr wrap="square" rtlCol="0">
            <a:noAutofit/>
          </a:bodyPr>
          <a:lstStyle/>
          <a:p>
            <a:r>
              <a:rPr lang="ja-JP" altLang="en-US" sz="1600" dirty="0">
                <a:latin typeface="メイリオ" panose="020B0604030504040204" pitchFamily="50" charset="-128"/>
                <a:ea typeface="メイリオ" panose="020B0604030504040204" pitchFamily="50" charset="-128"/>
              </a:rPr>
              <a:t>公明党「新型コロナウイルス感染症対策本部」ヒアリング資料</a:t>
            </a:r>
          </a:p>
        </p:txBody>
      </p:sp>
    </p:spTree>
    <p:extLst>
      <p:ext uri="{BB962C8B-B14F-4D97-AF65-F5344CB8AC3E}">
        <p14:creationId xmlns:p14="http://schemas.microsoft.com/office/powerpoint/2010/main" val="325503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xmlns="" id="{1412D551-2B01-4592-A44E-C217C9B319B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04007" y="1855179"/>
            <a:ext cx="8735986" cy="4389098"/>
          </a:xfrm>
          <a:prstGeom prst="rect">
            <a:avLst/>
          </a:prstGeom>
          <a:noFill/>
          <a:ln>
            <a:noFill/>
          </a:ln>
        </p:spPr>
      </p:pic>
      <p:sp>
        <p:nvSpPr>
          <p:cNvPr id="5" name="テキスト ボックス 4">
            <a:extLst>
              <a:ext uri="{FF2B5EF4-FFF2-40B4-BE49-F238E27FC236}">
                <a16:creationId xmlns:a16="http://schemas.microsoft.com/office/drawing/2014/main" xmlns="" id="{ACEB57C4-A612-486A-A1A3-47E58D5B6D23}"/>
              </a:ext>
            </a:extLst>
          </p:cNvPr>
          <p:cNvSpPr txBox="1"/>
          <p:nvPr/>
        </p:nvSpPr>
        <p:spPr>
          <a:xfrm>
            <a:off x="6560131" y="6572925"/>
            <a:ext cx="2583869" cy="230833"/>
          </a:xfrm>
          <a:prstGeom prst="rect">
            <a:avLst/>
          </a:prstGeom>
          <a:noFill/>
        </p:spPr>
        <p:txBody>
          <a:bodyPr wrap="square" rtlCol="0">
            <a:noAutofit/>
          </a:bodyPr>
          <a:lstStyle/>
          <a:p>
            <a:r>
              <a:rPr lang="ja-JP" altLang="en-US" sz="900" dirty="0">
                <a:latin typeface="メイリオ" panose="020B0604030504040204" pitchFamily="50" charset="-128"/>
                <a:ea typeface="メイリオ" panose="020B0604030504040204" pitchFamily="50" charset="-128"/>
              </a:rPr>
              <a:t>令和２年２月２７日　全国中小企業団体中央会</a:t>
            </a:r>
          </a:p>
        </p:txBody>
      </p:sp>
      <p:sp>
        <p:nvSpPr>
          <p:cNvPr id="6" name="テキスト ボックス 5">
            <a:extLst>
              <a:ext uri="{FF2B5EF4-FFF2-40B4-BE49-F238E27FC236}">
                <a16:creationId xmlns:a16="http://schemas.microsoft.com/office/drawing/2014/main" xmlns="" id="{93EB31AE-0C21-4176-99EC-8ADF537C3BC2}"/>
              </a:ext>
            </a:extLst>
          </p:cNvPr>
          <p:cNvSpPr txBox="1"/>
          <p:nvPr/>
        </p:nvSpPr>
        <p:spPr>
          <a:xfrm>
            <a:off x="1038225" y="89488"/>
            <a:ext cx="6896100" cy="230833"/>
          </a:xfrm>
          <a:prstGeom prst="rect">
            <a:avLst/>
          </a:prstGeom>
          <a:noFill/>
        </p:spPr>
        <p:txBody>
          <a:bodyPr wrap="square" rtlCol="0">
            <a:noAutofit/>
          </a:bodyPr>
          <a:lstStyle/>
          <a:p>
            <a:r>
              <a:rPr lang="ja-JP" altLang="en-US" dirty="0">
                <a:latin typeface="メイリオ" panose="020B0604030504040204" pitchFamily="50" charset="-128"/>
                <a:ea typeface="メイリオ" panose="020B0604030504040204" pitchFamily="50" charset="-128"/>
              </a:rPr>
              <a:t>１月の中小企業月次景況調査</a:t>
            </a:r>
            <a:r>
              <a:rPr lang="en-US" altLang="zh-TW" sz="1600" dirty="0">
                <a:latin typeface="メイリオ" panose="020B0604030504040204" pitchFamily="50" charset="-128"/>
                <a:ea typeface="メイリオ" panose="020B0604030504040204" pitchFamily="50" charset="-128"/>
              </a:rPr>
              <a:t>〔</a:t>
            </a:r>
            <a:r>
              <a:rPr lang="zh-TW" altLang="en-US" sz="1600" dirty="0">
                <a:latin typeface="メイリオ" panose="020B0604030504040204" pitchFamily="50" charset="-128"/>
                <a:ea typeface="メイリオ" panose="020B0604030504040204" pitchFamily="50" charset="-128"/>
              </a:rPr>
              <a:t>令和２年１月末現在</a:t>
            </a:r>
            <a:r>
              <a:rPr lang="ja-JP" altLang="en-US" sz="1600" dirty="0">
                <a:latin typeface="メイリオ" panose="020B0604030504040204" pitchFamily="50" charset="-128"/>
                <a:ea typeface="メイリオ" panose="020B0604030504040204" pitchFamily="50" charset="-128"/>
              </a:rPr>
              <a:t>・２月</a:t>
            </a:r>
            <a:r>
              <a:rPr lang="en-US" altLang="ja-JP" sz="1600" dirty="0">
                <a:latin typeface="メイリオ" panose="020B0604030504040204" pitchFamily="50" charset="-128"/>
                <a:ea typeface="メイリオ" panose="020B0604030504040204" pitchFamily="50" charset="-128"/>
              </a:rPr>
              <a:t>25</a:t>
            </a:r>
            <a:r>
              <a:rPr lang="ja-JP" altLang="en-US" sz="1600" dirty="0">
                <a:latin typeface="メイリオ" panose="020B0604030504040204" pitchFamily="50" charset="-128"/>
                <a:ea typeface="メイリオ" panose="020B0604030504040204" pitchFamily="50" charset="-128"/>
              </a:rPr>
              <a:t>日発表</a:t>
            </a:r>
            <a:r>
              <a:rPr lang="en-US" altLang="zh-TW" sz="1600" dirty="0">
                <a:latin typeface="メイリオ" panose="020B0604030504040204" pitchFamily="50" charset="-128"/>
                <a:ea typeface="メイリオ" panose="020B0604030504040204" pitchFamily="50" charset="-128"/>
              </a:rPr>
              <a:t>〕</a:t>
            </a:r>
            <a:endParaRPr lang="ja-JP" altLang="en-US" sz="1600"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xmlns="" id="{34A59F75-3211-4EFA-A037-7A72FBF41530}"/>
              </a:ext>
            </a:extLst>
          </p:cNvPr>
          <p:cNvSpPr txBox="1"/>
          <p:nvPr/>
        </p:nvSpPr>
        <p:spPr>
          <a:xfrm>
            <a:off x="91786" y="472739"/>
            <a:ext cx="8652164" cy="1308436"/>
          </a:xfrm>
          <a:prstGeom prst="rect">
            <a:avLst/>
          </a:prstGeom>
          <a:noFill/>
        </p:spPr>
        <p:txBody>
          <a:bodyPr wrap="square" rtlCol="0">
            <a:noAutofit/>
          </a:bodyPr>
          <a:lstStyle/>
          <a:p>
            <a:r>
              <a:rPr lang="ja-JP" altLang="en-US" sz="1200" dirty="0">
                <a:latin typeface="メイリオ" panose="020B0604030504040204" pitchFamily="50" charset="-128"/>
                <a:ea typeface="メイリオ" panose="020B0604030504040204" pitchFamily="50" charset="-128"/>
              </a:rPr>
              <a:t>◎１月のＤＩは全９指標すべてが悪化。</a:t>
            </a:r>
          </a:p>
          <a:p>
            <a:pPr marL="136922"/>
            <a:r>
              <a:rPr lang="ja-JP" altLang="en-US" sz="1200" dirty="0">
                <a:solidFill>
                  <a:srgbClr val="FF0000"/>
                </a:solidFill>
                <a:latin typeface="メイリオ" panose="020B0604030504040204" pitchFamily="50" charset="-128"/>
                <a:ea typeface="メイリオ" panose="020B0604030504040204" pitchFamily="50" charset="-128"/>
              </a:rPr>
              <a:t>１０月の消費増税後に悪化したＤＩ水準を下回る水準であり、景気の落ち込みを懸念する声も見られる。</a:t>
            </a:r>
          </a:p>
          <a:p>
            <a:pPr marL="136922" indent="-136922"/>
            <a:r>
              <a:rPr lang="ja-JP" altLang="en-US" sz="1200" dirty="0">
                <a:latin typeface="メイリオ" panose="020B0604030504040204" pitchFamily="50" charset="-128"/>
                <a:ea typeface="メイリオ" panose="020B0604030504040204" pitchFamily="50" charset="-128"/>
              </a:rPr>
              <a:t>〇１月は暖冬の影響を受けて、衣料品や家電、一部地域のホテル・旅館等は例年に比べ、売上が減少している。加えて、新型コロナウイルスの発生は多くの業種に影響を与えており、経済活動の停滞につながる懸念がある。このまま長期化すると景気の悪化につながる恐れがあり、先行きを注視する必要がある。</a:t>
            </a:r>
          </a:p>
          <a:p>
            <a:pPr marL="85725" indent="-85725"/>
            <a:r>
              <a:rPr lang="ja-JP" altLang="en-US" sz="1200" dirty="0">
                <a:latin typeface="メイリオ" panose="020B0604030504040204" pitchFamily="50" charset="-128"/>
                <a:ea typeface="メイリオ" panose="020B0604030504040204" pitchFamily="50" charset="-128"/>
              </a:rPr>
              <a:t>〇業種を問わず、人手不足の影響が大きくなってきており、受注・収益に留まらず、事業継続等にも大きな影響を与える懸念がある。</a:t>
            </a:r>
          </a:p>
        </p:txBody>
      </p:sp>
      <p:sp>
        <p:nvSpPr>
          <p:cNvPr id="9" name="楕円 8">
            <a:extLst>
              <a:ext uri="{FF2B5EF4-FFF2-40B4-BE49-F238E27FC236}">
                <a16:creationId xmlns:a16="http://schemas.microsoft.com/office/drawing/2014/main" xmlns="" id="{2463227D-DFF3-4ABC-B556-6F2C1781D69C}"/>
              </a:ext>
            </a:extLst>
          </p:cNvPr>
          <p:cNvSpPr/>
          <p:nvPr/>
        </p:nvSpPr>
        <p:spPr>
          <a:xfrm>
            <a:off x="8058150" y="3981450"/>
            <a:ext cx="765982" cy="771525"/>
          </a:xfrm>
          <a:prstGeom prst="ellipse">
            <a:avLst/>
          </a:prstGeom>
          <a:noFill/>
          <a:ln w="28575">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8012169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ＭＳ ゴシック"/>
        <a:ea typeface="ＭＳ ゴシック"/>
        <a:cs typeface=""/>
      </a:majorFont>
      <a:minorFont>
        <a:latin typeface="ＭＳ ゴシック"/>
        <a:ea typeface="ＭＳ 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AFDC5A61-6ABA-440C-89F6-B9F1BB3DF3D0}" vid="{DEB139E6-6119-4394-973C-F069B839A859}"/>
    </a:ext>
  </a:extLst>
</a:theme>
</file>

<file path=docProps/app.xml><?xml version="1.0" encoding="utf-8"?>
<Properties xmlns="http://schemas.openxmlformats.org/officeDocument/2006/extended-properties" xmlns:vt="http://schemas.openxmlformats.org/officeDocument/2006/docPropsVTypes">
  <Template>powerpointテンプレート</Template>
  <TotalTime>254</TotalTime>
  <Words>866</Words>
  <Application>Microsoft Office PowerPoint</Application>
  <PresentationFormat>画面に合わせる (4:3)</PresentationFormat>
  <Paragraphs>42</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ＭＳ ゴシック</vt:lpstr>
      <vt:lpstr>メイリオ</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hy</dc:creator>
  <cp:lastModifiedBy>ueno</cp:lastModifiedBy>
  <cp:revision>69</cp:revision>
  <cp:lastPrinted>2020-02-26T01:10:29Z</cp:lastPrinted>
  <dcterms:created xsi:type="dcterms:W3CDTF">2020-02-25T05:38:04Z</dcterms:created>
  <dcterms:modified xsi:type="dcterms:W3CDTF">2020-03-02T04:49:53Z</dcterms:modified>
</cp:coreProperties>
</file>